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4"/>
  </p:normalViewPr>
  <p:slideViewPr>
    <p:cSldViewPr>
      <p:cViewPr varScale="1">
        <p:scale>
          <a:sx n="109" d="100"/>
          <a:sy n="109" d="100"/>
        </p:scale>
        <p:origin x="1720"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A9F05DE-85CF-48B3-BBF0-EAE41509E43B}" type="datetimeFigureOut">
              <a:rPr lang="ru-RU" smtClean="0"/>
              <a:pPr/>
              <a:t>13.10.2021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5AECFB-6F9E-4E19-A214-D1D646C905A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9F05DE-85CF-48B3-BBF0-EAE41509E43B}" type="datetimeFigureOut">
              <a:rPr lang="ru-RU" smtClean="0"/>
              <a:pPr/>
              <a:t>13.10.2021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5AECFB-6F9E-4E19-A214-D1D646C905AA}"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s://toolbox.eupati.eu/glossary/%d1%81%d1%82%d0%b0%d1%82%d0%b8%d1%81%d1%82%d0%b8%d0%ba%d0%b0/?lang=r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636912"/>
            <a:ext cx="7772400" cy="1470025"/>
          </a:xfrm>
        </p:spPr>
        <p:style>
          <a:lnRef idx="2">
            <a:schemeClr val="accent1"/>
          </a:lnRef>
          <a:fillRef idx="1">
            <a:schemeClr val="lt1"/>
          </a:fillRef>
          <a:effectRef idx="0">
            <a:schemeClr val="accent1"/>
          </a:effectRef>
          <a:fontRef idx="minor">
            <a:schemeClr val="dk1"/>
          </a:fontRef>
        </p:style>
        <p:txBody>
          <a:bodyPr/>
          <a:lstStyle/>
          <a:p>
            <a:r>
              <a:rPr lang="ru-RU" dirty="0"/>
              <a:t>Статистические методы обработки полученных данных</a:t>
            </a:r>
          </a:p>
        </p:txBody>
      </p:sp>
      <p:sp>
        <p:nvSpPr>
          <p:cNvPr id="3" name="Подзаголовок 2"/>
          <p:cNvSpPr>
            <a:spLocks noGrp="1"/>
          </p:cNvSpPr>
          <p:nvPr>
            <p:ph type="subTitle" idx="1"/>
          </p:nvPr>
        </p:nvSpPr>
        <p:spPr>
          <a:xfrm>
            <a:off x="5292080" y="6093296"/>
            <a:ext cx="3851920" cy="764704"/>
          </a:xfrm>
        </p:spPr>
        <p:txBody>
          <a:bodyPr>
            <a:normAutofit/>
          </a:bodyPr>
          <a:lstStyle/>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r>
              <a:rPr lang="ru-RU" i="1" dirty="0">
                <a:ln w="18415" cmpd="sng">
                  <a:solidFill>
                    <a:srgbClr val="FFFFFF"/>
                  </a:solidFill>
                  <a:prstDash val="solid"/>
                </a:ln>
                <a:solidFill>
                  <a:srgbClr val="FFFFFF"/>
                </a:solidFill>
                <a:effectLst>
                  <a:outerShdw blurRad="63500" dir="3600000" algn="tl" rotWithShape="0">
                    <a:srgbClr val="000000">
                      <a:alpha val="70000"/>
                    </a:srgbClr>
                  </a:outerShdw>
                </a:effectLst>
              </a:rPr>
              <a:t>КОЛИЧЕСТВЕННАЯ ИЗМЕНЧИВОСТЬ</a:t>
            </a:r>
            <a:endParaRPr lang="ru-R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Содержимое 2"/>
          <p:cNvSpPr>
            <a:spLocks noGrp="1"/>
          </p:cNvSpPr>
          <p:nvPr>
            <p:ph idx="1"/>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2500" lnSpcReduction="20000"/>
          </a:bodyPr>
          <a:lstStyle/>
          <a:p>
            <a:r>
              <a:rPr lang="ru-RU" dirty="0"/>
              <a:t>Основными статистическими характеристиками количественной изменчивости являются следующие:</a:t>
            </a:r>
          </a:p>
          <a:p>
            <a:r>
              <a:rPr lang="ru-RU" dirty="0"/>
              <a:t>Средняя арифметическая – </a:t>
            </a:r>
            <a:r>
              <a:rPr lang="ru-RU" dirty="0" err="1"/>
              <a:t>x</a:t>
            </a:r>
            <a:r>
              <a:rPr lang="ru-RU" dirty="0"/>
              <a:t>,</a:t>
            </a:r>
          </a:p>
          <a:p>
            <a:r>
              <a:rPr lang="ru-RU" dirty="0"/>
              <a:t>Дисперсия – S</a:t>
            </a:r>
            <a:r>
              <a:rPr lang="ru-RU" baseline="30000" dirty="0"/>
              <a:t>2</a:t>
            </a:r>
            <a:r>
              <a:rPr lang="ru-RU" dirty="0"/>
              <a:t>,</a:t>
            </a:r>
          </a:p>
          <a:p>
            <a:r>
              <a:rPr lang="ru-RU" dirty="0"/>
              <a:t>Стандартное отклонение – S,</a:t>
            </a:r>
          </a:p>
          <a:p>
            <a:r>
              <a:rPr lang="ru-RU" dirty="0"/>
              <a:t>Коэффициент вариации – V, %,</a:t>
            </a:r>
          </a:p>
          <a:p>
            <a:r>
              <a:rPr lang="ru-RU" dirty="0"/>
              <a:t>Стандартная ошибка средней арифметической S</a:t>
            </a:r>
            <a:r>
              <a:rPr lang="ru-RU" baseline="-25000" dirty="0"/>
              <a:t>X</a:t>
            </a:r>
            <a:r>
              <a:rPr lang="ru-RU" dirty="0"/>
              <a:t>,</a:t>
            </a:r>
          </a:p>
          <a:p>
            <a:r>
              <a:rPr lang="ru-RU" dirty="0"/>
              <a:t>Относительная ошибка – S</a:t>
            </a:r>
            <a:r>
              <a:rPr lang="ru-RU" baseline="-25000" dirty="0"/>
              <a:t>X</a:t>
            </a:r>
            <a:r>
              <a:rPr lang="ru-RU" dirty="0"/>
              <a:t>,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ru-RU" i="1" dirty="0">
                <a:ln w="18415" cmpd="sng">
                  <a:solidFill>
                    <a:srgbClr val="FFFFFF"/>
                  </a:solidFill>
                  <a:prstDash val="solid"/>
                </a:ln>
                <a:solidFill>
                  <a:srgbClr val="FFFFFF"/>
                </a:solidFill>
                <a:effectLst>
                  <a:outerShdw blurRad="63500" dir="3600000" algn="tl" rotWithShape="0">
                    <a:srgbClr val="000000">
                      <a:alpha val="70000"/>
                    </a:srgbClr>
                  </a:outerShdw>
                </a:effectLst>
              </a:rPr>
              <a:t>КАЧЕСТВЕННАЯ ИЗМЕНЧИВОСТЬ</a:t>
            </a:r>
            <a:endParaRPr lang="ru-R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Содержимое 2"/>
          <p:cNvSpPr>
            <a:spLocks noGrp="1"/>
          </p:cNvSpPr>
          <p:nvPr>
            <p:ph idx="1"/>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ru-RU" dirty="0"/>
              <a:t>Основными статистическими характеристиками качественной изменчивости являются следующие:</a:t>
            </a:r>
          </a:p>
          <a:p>
            <a:r>
              <a:rPr lang="ru-RU" dirty="0"/>
              <a:t>Доля признака – </a:t>
            </a:r>
            <a:r>
              <a:rPr lang="ru-RU" dirty="0" err="1"/>
              <a:t>p</a:t>
            </a:r>
            <a:r>
              <a:rPr lang="ru-RU" dirty="0"/>
              <a:t> и </a:t>
            </a:r>
            <a:r>
              <a:rPr lang="ru-RU" dirty="0" err="1"/>
              <a:t>q</a:t>
            </a:r>
            <a:r>
              <a:rPr lang="ru-RU" dirty="0"/>
              <a:t>,</a:t>
            </a:r>
          </a:p>
          <a:p>
            <a:r>
              <a:rPr lang="ru-RU" dirty="0"/>
              <a:t>Стандартное отклонение – S</a:t>
            </a:r>
          </a:p>
          <a:p>
            <a:r>
              <a:rPr lang="ru-RU" dirty="0"/>
              <a:t>Коэффициент вариации – V, %</a:t>
            </a:r>
          </a:p>
          <a:p>
            <a:r>
              <a:rPr lang="ru-RU" dirty="0"/>
              <a:t>Ошибка выборочной доли – </a:t>
            </a:r>
            <a:r>
              <a:rPr lang="ru-RU" dirty="0" err="1"/>
              <a:t>Sp</a:t>
            </a:r>
            <a:r>
              <a:rPr lang="ru-RU" dirty="0"/>
              <a:t>.</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ru-RU" dirty="0">
                <a:ln w="18415" cmpd="sng">
                  <a:solidFill>
                    <a:srgbClr val="FFFFFF"/>
                  </a:solidFill>
                  <a:prstDash val="solid"/>
                </a:ln>
                <a:solidFill>
                  <a:srgbClr val="FFFFFF"/>
                </a:solidFill>
                <a:effectLst>
                  <a:outerShdw blurRad="63500" dir="3600000" algn="tl" rotWithShape="0">
                    <a:srgbClr val="000000">
                      <a:alpha val="70000"/>
                    </a:srgbClr>
                  </a:outerShdw>
                </a:effectLst>
              </a:rPr>
              <a:t>Контрольные вопросы</a:t>
            </a:r>
          </a:p>
        </p:txBody>
      </p:sp>
      <p:sp>
        <p:nvSpPr>
          <p:cNvPr id="4" name="Содержимое 2"/>
          <p:cNvSpPr txBox="1">
            <a:spLocks/>
          </p:cNvSpPr>
          <p:nvPr/>
        </p:nvSpPr>
        <p:spPr>
          <a:xfrm>
            <a:off x="571472" y="1643050"/>
            <a:ext cx="8229600" cy="4525963"/>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0" i="0" u="none" strike="noStrike" kern="1200" cap="none" spc="0" normalizeH="0" baseline="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rPr>
              <a:t>1.Какую роль играет статистики в доклинических исследованиях?</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0" i="0" u="none" strike="noStrike" kern="1200" cap="none" spc="0" normalizeH="0" baseline="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rPr>
              <a:t>2.Какими бываю типы данных?</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0" i="0" u="none" strike="noStrike" kern="1200" cap="none" spc="0" normalizeH="0" baseline="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rPr>
              <a:t>3.Количественные и качественные переменные.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0" i="0" u="none" strike="noStrike" kern="1200" cap="none" spc="0" normalizeH="0" baseline="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rPr>
              <a:t>4.Понятия нормальное распределение, среднее и стандартное отклонение</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0" i="0" u="none" strike="noStrike" kern="1200" cap="none" spc="0" normalizeH="0" baseline="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rPr>
              <a:t>5.Среднее, стандартное отклонение и z-показатели для распределений, которые не являются нормальными</a:t>
            </a:r>
          </a:p>
          <a:p>
            <a:pPr marL="342900" lvl="0" indent="-342900">
              <a:spcBef>
                <a:spcPct val="20000"/>
              </a:spcBef>
              <a:buFont typeface="Arial" pitchFamily="34" charset="0"/>
              <a:buChar char="•"/>
            </a:pPr>
            <a:r>
              <a:rPr lang="ru-RU" sz="3200" dirty="0">
                <a:effectLst>
                  <a:outerShdw blurRad="50800" dist="38100" dir="10800000" algn="r" rotWithShape="0">
                    <a:prstClr val="black">
                      <a:alpha val="40000"/>
                    </a:prstClr>
                  </a:outerShdw>
                </a:effectLst>
              </a:rPr>
              <a:t>6.Какие виды и</a:t>
            </a:r>
            <a:r>
              <a:rPr kumimoji="0" lang="ru-RU" sz="3200" b="0" i="0" u="none" strike="noStrike" kern="1200" cap="none" spc="0" normalizeH="0" baseline="0" noProof="0" dirty="0" err="1">
                <a:ln>
                  <a:noFill/>
                </a:ln>
                <a:solidFill>
                  <a:schemeClr val="tx1"/>
                </a:solidFill>
                <a:effectLst>
                  <a:outerShdw blurRad="50800" dist="38100" dir="10800000" algn="r" rotWithShape="0">
                    <a:prstClr val="black">
                      <a:alpha val="40000"/>
                    </a:prstClr>
                  </a:outerShdw>
                </a:effectLst>
                <a:uLnTx/>
                <a:uFillTx/>
                <a:latin typeface="+mn-lt"/>
                <a:ea typeface="+mn-ea"/>
                <a:cs typeface="+mn-cs"/>
              </a:rPr>
              <a:t>зменчивости</a:t>
            </a:r>
            <a:r>
              <a:rPr kumimoji="0" lang="ru-RU" sz="3200" b="0" i="0" u="none" strike="noStrike" kern="1200" cap="none" spc="0" normalizeH="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rPr>
              <a:t> </a:t>
            </a:r>
            <a:r>
              <a:rPr kumimoji="0" lang="ru-RU" sz="3200" b="0" i="0" u="none" strike="noStrike" kern="1200" cap="none" spc="0" normalizeH="0" baseline="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rPr>
              <a:t>статистик выборки</a:t>
            </a:r>
            <a:r>
              <a:rPr lang="ru-RU" sz="3200" dirty="0">
                <a:effectLst>
                  <a:outerShdw blurRad="50800" dist="38100" dir="10800000" algn="r" rotWithShape="0">
                    <a:prstClr val="black">
                      <a:alpha val="40000"/>
                    </a:prstClr>
                  </a:outerShdw>
                </a:effectLst>
              </a:rPr>
              <a:t> различают?</a:t>
            </a:r>
            <a:endParaRPr kumimoji="0" lang="ru-RU" sz="3200" b="0" i="0" u="none" strike="noStrike" kern="1200" cap="none" spc="0" normalizeH="0" baseline="0" noProof="0" dirty="0">
              <a:ln>
                <a:noFill/>
              </a:ln>
              <a:solidFill>
                <a:schemeClr val="tx1"/>
              </a:solidFill>
              <a:effectLst>
                <a:outerShdw blurRad="50800" dist="38100" dir="10800000" algn="r" rotWithShape="0">
                  <a:prstClr val="black">
                    <a:alpha val="40000"/>
                  </a:prstClr>
                </a:outerShdw>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00166" y="2857496"/>
            <a:ext cx="6907660" cy="923330"/>
          </a:xfrm>
          <a:prstGeom prst="rect">
            <a:avLst/>
          </a:prstGeom>
          <a:noFill/>
          <a:ln>
            <a:noFill/>
          </a:ln>
          <a:effectLst>
            <a:softEdge rad="63500"/>
          </a:effectLst>
          <a:scene3d>
            <a:camera prst="orthographicFront">
              <a:rot lat="0" lon="0" rev="0"/>
            </a:camera>
            <a:lightRig rig="chilly" dir="t">
              <a:rot lat="0" lon="0" rev="18480000"/>
            </a:lightRig>
          </a:scene3d>
          <a:sp3d prstMaterial="clear">
            <a:bevelT h="63500"/>
          </a:sp3d>
        </p:spPr>
        <p:txBody>
          <a:bodyPr wrap="none" lIns="91440" tIns="45720" rIns="91440" bIns="45720">
            <a:spAutoFit/>
          </a:bodyPr>
          <a:lstStyle/>
          <a:p>
            <a:pPr algn="ctr"/>
            <a:r>
              <a:rPr lang="ru-RU"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Спасибо за внимание!</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ru-RU" dirty="0"/>
              <a:t>Содержание</a:t>
            </a:r>
          </a:p>
        </p:txBody>
      </p:sp>
      <p:sp>
        <p:nvSpPr>
          <p:cNvPr id="3" name="Содержимое 2"/>
          <p:cNvSpPr>
            <a:spLocks noGrp="1"/>
          </p:cNvSpPr>
          <p:nvPr>
            <p:ph idx="1"/>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85000" lnSpcReduction="10000"/>
          </a:bodyPr>
          <a:lstStyle/>
          <a:p>
            <a:r>
              <a:rPr lang="ru-RU" dirty="0">
                <a:effectLst>
                  <a:outerShdw blurRad="50800" dist="38100" dir="10800000" algn="r" rotWithShape="0">
                    <a:prstClr val="black">
                      <a:alpha val="40000"/>
                    </a:prstClr>
                  </a:outerShdw>
                </a:effectLst>
              </a:rPr>
              <a:t>Роль статистики в доклинических исследованиях</a:t>
            </a:r>
          </a:p>
          <a:p>
            <a:r>
              <a:rPr lang="ru-RU" dirty="0">
                <a:effectLst>
                  <a:outerShdw blurRad="50800" dist="38100" dir="10800000" algn="r" rotWithShape="0">
                    <a:prstClr val="black">
                      <a:alpha val="40000"/>
                    </a:prstClr>
                  </a:outerShdw>
                </a:effectLst>
              </a:rPr>
              <a:t>Типы данных: непрерывные, бинарные, </a:t>
            </a:r>
            <a:r>
              <a:rPr lang="ru-RU" dirty="0" err="1">
                <a:effectLst>
                  <a:outerShdw blurRad="50800" dist="38100" dir="10800000" algn="r" rotWithShape="0">
                    <a:prstClr val="black">
                      <a:alpha val="40000"/>
                    </a:prstClr>
                  </a:outerShdw>
                </a:effectLst>
              </a:rPr>
              <a:t>категорийные</a:t>
            </a:r>
            <a:r>
              <a:rPr lang="ru-RU" dirty="0">
                <a:effectLst>
                  <a:outerShdw blurRad="50800" dist="38100" dir="10800000" algn="r" rotWithShape="0">
                    <a:prstClr val="black">
                      <a:alpha val="40000"/>
                    </a:prstClr>
                  </a:outerShdw>
                </a:effectLst>
              </a:rPr>
              <a:t>, время-до-события</a:t>
            </a:r>
          </a:p>
          <a:p>
            <a:r>
              <a:rPr lang="ru-RU" dirty="0">
                <a:effectLst>
                  <a:outerShdw blurRad="50800" dist="38100" dir="10800000" algn="r" rotWithShape="0">
                    <a:prstClr val="black">
                      <a:alpha val="40000"/>
                    </a:prstClr>
                  </a:outerShdw>
                </a:effectLst>
              </a:rPr>
              <a:t>Количественные и качественные переменные. </a:t>
            </a:r>
          </a:p>
          <a:p>
            <a:r>
              <a:rPr lang="ru-RU" dirty="0">
                <a:effectLst>
                  <a:outerShdw blurRad="50800" dist="38100" dir="10800000" algn="r" rotWithShape="0">
                    <a:prstClr val="black">
                      <a:alpha val="40000"/>
                    </a:prstClr>
                  </a:outerShdw>
                </a:effectLst>
              </a:rPr>
              <a:t>Нормальное распределение, среднее и стандартное отклонение</a:t>
            </a:r>
          </a:p>
          <a:p>
            <a:r>
              <a:rPr lang="ru-RU" dirty="0">
                <a:effectLst>
                  <a:outerShdw blurRad="50800" dist="38100" dir="10800000" algn="r" rotWithShape="0">
                    <a:prstClr val="black">
                      <a:alpha val="40000"/>
                    </a:prstClr>
                  </a:outerShdw>
                </a:effectLst>
              </a:rPr>
              <a:t>Среднее, стандартное отклонение и z-показатели для распределений, которые не являются нормальными</a:t>
            </a:r>
          </a:p>
          <a:p>
            <a:r>
              <a:rPr lang="ru-RU" dirty="0">
                <a:effectLst>
                  <a:outerShdw blurRad="50800" dist="38100" dir="10800000" algn="r" rotWithShape="0">
                    <a:prstClr val="black">
                      <a:alpha val="40000"/>
                    </a:prstClr>
                  </a:outerShdw>
                </a:effectLst>
              </a:rPr>
              <a:t>Изменчивость статистик выборки.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effectLst>
                  <a:outerShdw blurRad="50800" dist="38100" dir="10800000" algn="r" rotWithShape="0">
                    <a:prstClr val="black">
                      <a:alpha val="40000"/>
                    </a:prstClr>
                  </a:outerShdw>
                </a:effectLst>
              </a:rPr>
              <a:t>Роль статистики в доклинических исследованиях</a:t>
            </a:r>
            <a:endParaRPr lang="ru-RU" dirty="0"/>
          </a:p>
        </p:txBody>
      </p:sp>
      <p:sp>
        <p:nvSpPr>
          <p:cNvPr id="3" name="Содержимое 2"/>
          <p:cNvSpPr>
            <a:spLocks noGrp="1"/>
          </p:cNvSpPr>
          <p:nvPr>
            <p:ph idx="1"/>
          </p:nvPr>
        </p:nvSpPr>
        <p:spPr>
          <a:xfrm>
            <a:off x="457200" y="1600200"/>
            <a:ext cx="5900750" cy="4525963"/>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55000" lnSpcReduction="20000"/>
          </a:bodyPr>
          <a:lstStyle/>
          <a:p>
            <a:r>
              <a:rPr lang="ru-RU" dirty="0">
                <a:hlinkClick r:id="rId2"/>
              </a:rPr>
              <a:t>Статистика</a:t>
            </a:r>
            <a:r>
              <a:rPr lang="ru-RU" dirty="0"/>
              <a:t> играет важнейшую роль в любом клиническом исследовании, начиная с дизайна, проведения, анализа и заканчивая отчетностью с точки зрения контроля, минимизации погрешностей, влияния сопутствующих факторов и измерения случайных ошибок. Для того, чтобы изучить в совокупности методы и результаты </a:t>
            </a:r>
            <a:r>
              <a:rPr lang="ru-RU" dirty="0" err="1"/>
              <a:t>рандомизированных</a:t>
            </a:r>
            <a:r>
              <a:rPr lang="ru-RU" dirty="0"/>
              <a:t> исследований, необходима целая подборка статистических методов.</a:t>
            </a:r>
          </a:p>
          <a:p>
            <a:r>
              <a:rPr lang="ru-RU" dirty="0"/>
              <a:t>Статистические методы обеспечивают формальный учет факторов, вызывающих различные реакции пациентов на лечение. Использование статистики в клинических исследованиях позволяет исследователям формировать рациональные и точные выводы на основе полученной информации и принимать обоснованные решения в неоднозначных случаях. </a:t>
            </a:r>
            <a:r>
              <a:rPr lang="ru-RU" dirty="0">
                <a:hlinkClick r:id="rId2"/>
              </a:rPr>
              <a:t>Статистика</a:t>
            </a:r>
            <a:r>
              <a:rPr lang="ru-RU" dirty="0"/>
              <a:t> — это способ предотвращения ошибок и погрешностей при проведении медицинских исследований.</a:t>
            </a:r>
          </a:p>
          <a:p>
            <a:endParaRPr lang="ru-RU" dirty="0"/>
          </a:p>
        </p:txBody>
      </p:sp>
      <p:sp>
        <p:nvSpPr>
          <p:cNvPr id="9218" name="AutoShape 2" descr="Картинки по запросу &quot;статистика&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9220" name="Picture 4" descr="Картинки по запросу &quot;статистика&quot;"/>
          <p:cNvPicPr>
            <a:picLocks noChangeAspect="1" noChangeArrowheads="1"/>
          </p:cNvPicPr>
          <p:nvPr/>
        </p:nvPicPr>
        <p:blipFill>
          <a:blip r:embed="rId3"/>
          <a:srcRect/>
          <a:stretch>
            <a:fillRect/>
          </a:stretch>
        </p:blipFill>
        <p:spPr bwMode="auto">
          <a:xfrm>
            <a:off x="6463400" y="2786058"/>
            <a:ext cx="2680600" cy="17859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effectLst>
            <a:outerShdw blurRad="50800" dist="38100" dir="2700000" algn="tl" rotWithShape="0">
              <a:prstClr val="black">
                <a:alpha val="40000"/>
              </a:prstClr>
            </a:outerShdw>
          </a:effectLst>
        </p:spPr>
        <p:txBody>
          <a:bodyPr/>
          <a:lstStyle/>
          <a:p>
            <a:r>
              <a:rPr lang="ru-RU" dirty="0"/>
              <a:t>Типы данных</a:t>
            </a:r>
          </a:p>
        </p:txBody>
      </p:sp>
      <p:sp>
        <p:nvSpPr>
          <p:cNvPr id="3" name="Содержимое 2"/>
          <p:cNvSpPr>
            <a:spLocks noGrp="1"/>
          </p:cNvSpPr>
          <p:nvPr>
            <p:ph idx="1"/>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70000" lnSpcReduction="20000"/>
          </a:bodyPr>
          <a:lstStyle/>
          <a:p>
            <a:r>
              <a:rPr lang="ru-RU" dirty="0"/>
              <a:t>Категориальные данные</a:t>
            </a:r>
          </a:p>
          <a:p>
            <a:r>
              <a:rPr lang="ru-RU" dirty="0"/>
              <a:t>Категориальные данные представляют собой характеристики. Поэтому он может представлять такие вещи, как пол человека, язык и т. Д. Категориальные данные также могут принимать числовые значения (например: 1 для женщины и 0 для мужчины). Обратите внимание, что эти числа не имеют математического значения.</a:t>
            </a:r>
          </a:p>
          <a:p>
            <a:r>
              <a:rPr lang="ru-RU" dirty="0"/>
              <a:t>Непрерывные данные</a:t>
            </a:r>
          </a:p>
          <a:p>
            <a:r>
              <a:rPr lang="ru-RU" dirty="0"/>
              <a:t>Непрерывные данные представляют измерения и, следовательно, их </a:t>
            </a:r>
            <a:r>
              <a:rPr lang="ru-RU" dirty="0" err="1"/>
              <a:t>значения</a:t>
            </a:r>
            <a:r>
              <a:rPr lang="ru-RU" b="1" dirty="0" err="1"/>
              <a:t>не</a:t>
            </a:r>
            <a:r>
              <a:rPr lang="ru-RU" b="1" dirty="0"/>
              <a:t> могут быть подсчитаны, но они могут быть измерены</a:t>
            </a:r>
            <a:r>
              <a:rPr lang="ru-RU" dirty="0"/>
              <a:t>, Примером может служить рост человека, который можно описать с помощью интервалов в строке действительных чисел.</a:t>
            </a:r>
          </a:p>
          <a:p>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effectLst>
            <a:outerShdw blurRad="50800" dist="38100" dir="5400000" algn="t" rotWithShape="0">
              <a:prstClr val="black">
                <a:alpha val="40000"/>
              </a:prstClr>
            </a:outerShdw>
          </a:effectLst>
        </p:spPr>
        <p:txBody>
          <a:bodyPr>
            <a:normAutofit fontScale="90000"/>
          </a:bodyPr>
          <a:lstStyle/>
          <a:p>
            <a:r>
              <a:rPr lang="ru-RU" dirty="0">
                <a:effectLst>
                  <a:outerShdw blurRad="50800" dist="38100" dir="10800000" algn="r" rotWithShape="0">
                    <a:prstClr val="black">
                      <a:alpha val="40000"/>
                    </a:prstClr>
                  </a:outerShdw>
                </a:effectLst>
              </a:rPr>
              <a:t>Количественные и качественные переменные. </a:t>
            </a:r>
            <a:endParaRPr lang="ru-RU" dirty="0"/>
          </a:p>
        </p:txBody>
      </p:sp>
      <p:sp>
        <p:nvSpPr>
          <p:cNvPr id="3" name="Содержимое 2"/>
          <p:cNvSpPr>
            <a:spLocks noGrp="1"/>
          </p:cNvSpPr>
          <p:nvPr>
            <p:ph idx="1"/>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ru-RU" dirty="0"/>
              <a:t>Разделение данных на качественные и количественные — основополагающий принцип разделения данных на типы. Чтобы определить тип, нужно выяснить, можно ли объективно измерить исследуемую характеристику с помощью чисел.</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https://cdn-images-1.medium.com/max/800/1*qApxUjGqOPgQ2q3ilSFWQA.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27" name="Picture 3" descr="C:\Users\Жумат\Desktop\1_qApxUjGqOPgQ2q3ilSFWQA.png"/>
          <p:cNvPicPr>
            <a:picLocks noChangeAspect="1" noChangeArrowheads="1"/>
          </p:cNvPicPr>
          <p:nvPr/>
        </p:nvPicPr>
        <p:blipFill>
          <a:blip r:embed="rId2" cstate="print"/>
          <a:srcRect/>
          <a:stretch>
            <a:fillRect/>
          </a:stretch>
        </p:blipFill>
        <p:spPr bwMode="auto">
          <a:xfrm>
            <a:off x="1403648" y="1124744"/>
            <a:ext cx="6667500" cy="470535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2500" lnSpcReduction="20000"/>
          </a:bodyPr>
          <a:lstStyle/>
          <a:p>
            <a:r>
              <a:rPr lang="ru-RU" dirty="0"/>
              <a:t>Нормальное распределение - это наиболее часто используемое распределение вероятностей в количественной финансовой практике. Оно играет ключевую роль в современной портфельной теории и ряде технологий управления рисками.</a:t>
            </a:r>
          </a:p>
          <a:p>
            <a:r>
              <a:rPr lang="ru-RU" dirty="0"/>
              <a:t>Стандартное отклонение является одним из тех статистических терминов в корпоративном мире, которое позволяет поднять авторитет людей, сумевших удачно ввернуть его в ходе беседы или презентации, и оставляет смутное недопонимание тех, кто не знает, что это такое, но стесняется спросить.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62500" lnSpcReduction="20000"/>
          </a:bodyPr>
          <a:lstStyle/>
          <a:p>
            <a:r>
              <a:rPr lang="ru-RU" b="1" dirty="0"/>
              <a:t>Стандартизованная оценка</a:t>
            </a:r>
            <a:r>
              <a:rPr lang="ru-RU" dirty="0"/>
              <a:t> - это мера относительного разброса наблюдаемого или измеренного значения, которая показывает, сколько стандартных отклонений составляет его разброс относительного среднего значения. Это безразмерный статистический показатель, используемый для сравнения значений разной размерности или шкалой измерений.</a:t>
            </a:r>
          </a:p>
          <a:p>
            <a:r>
              <a:rPr lang="ru-RU" dirty="0"/>
              <a:t>Абсолютное значение </a:t>
            </a:r>
            <a:r>
              <a:rPr lang="ru-RU" i="1" dirty="0" err="1"/>
              <a:t>z</a:t>
            </a:r>
            <a:r>
              <a:rPr lang="ru-RU" dirty="0"/>
              <a:t> представляет собой оценку (в единицах стандартного отклонения) расстояния между </a:t>
            </a:r>
            <a:r>
              <a:rPr lang="ru-RU" i="1" dirty="0" err="1"/>
              <a:t>x</a:t>
            </a:r>
            <a:r>
              <a:rPr lang="ru-RU" dirty="0"/>
              <a:t> и его средним значением </a:t>
            </a:r>
            <a:r>
              <a:rPr lang="ru-RU" i="1" dirty="0" err="1"/>
              <a:t>μ</a:t>
            </a:r>
            <a:r>
              <a:rPr lang="ru-RU" dirty="0"/>
              <a:t> в общей совокупности. Если </a:t>
            </a:r>
            <a:r>
              <a:rPr lang="ru-RU" i="1" dirty="0" err="1"/>
              <a:t>z</a:t>
            </a:r>
            <a:r>
              <a:rPr lang="ru-RU" dirty="0"/>
              <a:t> меньше нуля, то </a:t>
            </a:r>
            <a:r>
              <a:rPr lang="ru-RU" i="1" dirty="0" err="1"/>
              <a:t>x</a:t>
            </a:r>
            <a:r>
              <a:rPr lang="ru-RU" dirty="0"/>
              <a:t> ниже средней, если </a:t>
            </a:r>
            <a:r>
              <a:rPr lang="ru-RU" i="1" dirty="0" err="1"/>
              <a:t>z</a:t>
            </a:r>
            <a:r>
              <a:rPr lang="ru-RU" dirty="0"/>
              <a:t> больше нуля, то </a:t>
            </a:r>
            <a:r>
              <a:rPr lang="ru-RU" i="1" dirty="0" err="1"/>
              <a:t>x</a:t>
            </a:r>
            <a:r>
              <a:rPr lang="ru-RU" dirty="0"/>
              <a:t> расположен выше средней </a:t>
            </a:r>
            <a:r>
              <a:rPr lang="ru-RU" i="1" dirty="0" err="1"/>
              <a:t>μ</a:t>
            </a:r>
            <a:r>
              <a:rPr lang="ru-RU" dirty="0"/>
              <a:t>.</a:t>
            </a:r>
          </a:p>
          <a:p>
            <a:r>
              <a:rPr lang="ru-RU" dirty="0"/>
              <a:t>Значения {\</a:t>
            </a:r>
            <a:r>
              <a:rPr lang="ru-RU" dirty="0" err="1"/>
              <a:t>displaystyle</a:t>
            </a:r>
            <a:r>
              <a:rPr lang="ru-RU" dirty="0"/>
              <a:t> </a:t>
            </a:r>
            <a:r>
              <a:rPr lang="ru-RU" dirty="0" err="1"/>
              <a:t>z</a:t>
            </a:r>
            <a:r>
              <a:rPr lang="ru-RU" dirty="0"/>
              <a:t>} не только удобное средство информации о положении некоторого значения, связанного со средним и измеренного в единицах стандартного отклонения, но и шаг вперед к преобразованию множества {\</a:t>
            </a:r>
            <a:r>
              <a:rPr lang="ru-RU" dirty="0" err="1"/>
              <a:t>displaystyle</a:t>
            </a:r>
            <a:r>
              <a:rPr lang="ru-RU" dirty="0"/>
              <a:t> </a:t>
            </a:r>
            <a:r>
              <a:rPr lang="ru-RU" dirty="0" err="1"/>
              <a:t>xi</a:t>
            </a:r>
            <a:r>
              <a:rPr lang="ru-RU" dirty="0"/>
              <a:t>} в произвольную шкалу с удобными характеристиками среднего и стандартного отклонения.</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0"/>
            <a:ext cx="8229600" cy="1143000"/>
          </a:xfrm>
          <a:effectLst>
            <a:outerShdw blurRad="50800" dist="38100" dir="5400000" algn="t" rotWithShape="0">
              <a:prstClr val="black">
                <a:alpha val="40000"/>
              </a:prstClr>
            </a:outerShdw>
          </a:effectLst>
        </p:spPr>
        <p:txBody>
          <a:bodyPr/>
          <a:lstStyle/>
          <a:p>
            <a:r>
              <a:rPr lang="ru-RU" dirty="0"/>
              <a:t>Изменчивость статистик выборки</a:t>
            </a:r>
          </a:p>
        </p:txBody>
      </p:sp>
      <p:sp>
        <p:nvSpPr>
          <p:cNvPr id="3" name="Содержимое 2"/>
          <p:cNvSpPr>
            <a:spLocks noGrp="1"/>
          </p:cNvSpPr>
          <p:nvPr>
            <p:ph idx="1"/>
          </p:nvPr>
        </p:nvSpPr>
        <p:spPr>
          <a:xfrm>
            <a:off x="428596" y="3143248"/>
            <a:ext cx="8186766" cy="3482981"/>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77500" lnSpcReduction="20000"/>
          </a:bodyPr>
          <a:lstStyle/>
          <a:p>
            <a:r>
              <a:rPr lang="ru-RU" dirty="0"/>
              <a:t>В связи с этим различают два типа изменчивости или варьирования: </a:t>
            </a:r>
            <a:r>
              <a:rPr lang="ru-RU" b="1" dirty="0"/>
              <a:t>количественная</a:t>
            </a:r>
            <a:r>
              <a:rPr lang="ru-RU" dirty="0"/>
              <a:t> и </a:t>
            </a:r>
            <a:r>
              <a:rPr lang="ru-RU" b="1" dirty="0"/>
              <a:t>качественная</a:t>
            </a:r>
            <a:r>
              <a:rPr lang="ru-RU" dirty="0"/>
              <a:t>. В качестве примера количественной изменчивости следует отнести: изменчивость количества колосков в колосе пшеницы, изменчивость размеров и веса семян, содержания в них жиров, белков и т.д. Примером качественного варьирования служат: изменение окраски или </a:t>
            </a:r>
            <a:r>
              <a:rPr lang="ru-RU" dirty="0" err="1"/>
              <a:t>опушенности</a:t>
            </a:r>
            <a:r>
              <a:rPr lang="ru-RU" dirty="0"/>
              <a:t> различных органов растения, гладкий и морщинистый горох, обладающий зеленой или желтой окраской, различная степень </a:t>
            </a:r>
            <a:r>
              <a:rPr lang="ru-RU" dirty="0" err="1"/>
              <a:t>пораженности</a:t>
            </a:r>
            <a:r>
              <a:rPr lang="ru-RU" dirty="0"/>
              <a:t> растений болезнями и вредителями.</a:t>
            </a:r>
          </a:p>
        </p:txBody>
      </p:sp>
      <p:pic>
        <p:nvPicPr>
          <p:cNvPr id="3074" name="Picture 2" descr="Картинки по запросу &quot;выборка&quot;"/>
          <p:cNvPicPr>
            <a:picLocks noChangeAspect="1" noChangeArrowheads="1"/>
          </p:cNvPicPr>
          <p:nvPr/>
        </p:nvPicPr>
        <p:blipFill>
          <a:blip r:embed="rId2"/>
          <a:srcRect/>
          <a:stretch>
            <a:fillRect/>
          </a:stretch>
        </p:blipFill>
        <p:spPr bwMode="auto">
          <a:xfrm>
            <a:off x="2571736" y="1142984"/>
            <a:ext cx="3714776" cy="1864644"/>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719</Words>
  <Application>Microsoft Macintosh PowerPoint</Application>
  <PresentationFormat>Экран (4:3)</PresentationFormat>
  <Paragraphs>47</Paragraphs>
  <Slides>13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13</vt:i4>
      </vt:variant>
    </vt:vector>
  </HeadingPairs>
  <TitlesOfParts>
    <vt:vector size="16" baseType="lpstr">
      <vt:lpstr>Arial</vt:lpstr>
      <vt:lpstr>Calibri</vt:lpstr>
      <vt:lpstr>Тема Office</vt:lpstr>
      <vt:lpstr>Статистические методы обработки полученных данных</vt:lpstr>
      <vt:lpstr>Содержание</vt:lpstr>
      <vt:lpstr>Роль статистики в доклинических исследованиях</vt:lpstr>
      <vt:lpstr>Типы данных</vt:lpstr>
      <vt:lpstr>Количественные и качественные переменные. </vt:lpstr>
      <vt:lpstr>Презентация PowerPoint</vt:lpstr>
      <vt:lpstr>Презентация PowerPoint</vt:lpstr>
      <vt:lpstr>Презентация PowerPoint</vt:lpstr>
      <vt:lpstr>Изменчивость статистик выборки</vt:lpstr>
      <vt:lpstr>КОЛИЧЕСТВЕННАЯ ИЗМЕНЧИВОСТЬ</vt:lpstr>
      <vt:lpstr>КАЧЕСТВЕННАЯ ИЗМЕНЧИВОСТЬ</vt:lpstr>
      <vt:lpstr>Контрольные вопросы</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Статистические методы обработки полученных данных</dc:title>
  <dc:creator>Жумат</dc:creator>
  <cp:lastModifiedBy>Akhayeva Tamila</cp:lastModifiedBy>
  <cp:revision>4</cp:revision>
  <dcterms:created xsi:type="dcterms:W3CDTF">2021-02-05T15:49:22Z</dcterms:created>
  <dcterms:modified xsi:type="dcterms:W3CDTF">2021-10-13T16:01:32Z</dcterms:modified>
</cp:coreProperties>
</file>